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107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6cce3d78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题型1 实验原理、数据处理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4918954b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题型2 实验误差分析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e7723be93348528ddcabda#tid=68ef0a9e66391f0009f97a2b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43400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物理  选择性必修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275320" y="4782312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第三册 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21.jpeg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14.xml"/><Relationship Id="rId4" Type="http://schemas.openxmlformats.org/officeDocument/2006/relationships/image" Target="../media/image26.jpeg"/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7.xml"/><Relationship Id="rId6" Type="http://schemas.openxmlformats.org/officeDocument/2006/relationships/slideLayout" Target="../slideLayouts/slideLayout14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2.xml"/><Relationship Id="rId6" Type="http://schemas.openxmlformats.org/officeDocument/2006/relationships/slideLayout" Target="../slideLayouts/slideLayout14.xml"/><Relationship Id="rId5" Type="http://schemas.openxmlformats.org/officeDocument/2006/relationships/image" Target="../media/image39.png"/><Relationship Id="rId4" Type="http://schemas.openxmlformats.org/officeDocument/2006/relationships/image" Target="../media/image38.jpeg"/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image" Target="../media/image3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40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4.xml"/><Relationship Id="rId7" Type="http://schemas.openxmlformats.org/officeDocument/2006/relationships/slideLayout" Target="../slideLayouts/slideLayout14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image" Target="../media/image4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47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2_1#5926855e0?vop=1&amp;pid=6cce3d789&amp;color=0,0,0&amp;vtp=1&amp;bt=1&amp;bbb=1"/>
          <p:cNvSpPr/>
          <p:nvPr/>
        </p:nvSpPr>
        <p:spPr>
          <a:xfrm>
            <a:off x="722376" y="972000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[河北承德2024高二下期中]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6_BD.13_1#cd70241e2?vop=1&amp;pid=5926855e0&amp;color=0,0,0&amp;vtp=1&amp;bbb=1&amp;hb=1"/>
              <p:cNvSpPr/>
              <p:nvPr/>
            </p:nvSpPr>
            <p:spPr>
              <a:xfrm>
                <a:off x="722376" y="1386528"/>
                <a:ext cx="10753344" cy="26719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（1）在用油膜法估测分子大小的实验中，用移液管量取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25</m:t>
                    </m:r>
                    <m:r>
                      <m:rPr>
                        <m:nor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油酸，倒入标注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250</m:t>
                    </m:r>
                    <m:r>
                      <m:rPr>
                        <m:nor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的容量瓶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，再加入酒精后得到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250</m:t>
                    </m:r>
                    <m:r>
                      <m:rPr>
                        <m:nor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的溶液.然后用滴管吸取这种溶液，向小量筒中滴入100滴溶液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液的液面达到量筒中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的刻度，再用滴管取配好的油酸酒精溶液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，向撒有痱子粉的盛水浅盘中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滴下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2滴溶液，在液面上形成油酸薄膜，待油膜稳定后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，放在带有正方形坐标格的玻璃板下观察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油膜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，如图甲所示.坐标格的每个小正方形大小为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.由图甲可估算出油膜的面积是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</a:t>
                </a:r>
                <a:endParaRPr lang="en-US" altLang="zh-CN" sz="200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，由此估算出油酸分子的直径是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（保留一位有效数字）.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" name="QB_6_BD.13_1#cd70241e2?vop=1&amp;pid=5926855e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2671953"/>
              </a:xfrm>
              <a:prstGeom prst="rect">
                <a:avLst/>
              </a:prstGeom>
              <a:blipFill rotWithShape="1">
                <a:blip r:embed="rId1"/>
                <a:stretch>
                  <a:fillRect l="-4" t="-12" r="-1081" b="-17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6_AN.14_1#cd70241e2.blank?vop=1&amp;pid=5926855e0&amp;color=0,0,0&amp;vpa=4&amp;vtp=1&amp;bbb=1"/>
          <p:cNvSpPr/>
          <p:nvPr/>
        </p:nvSpPr>
        <p:spPr>
          <a:xfrm>
            <a:off x="10788904" y="3177228"/>
            <a:ext cx="65563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264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AN.16_1#cd70241e2.blank?vop=1&amp;pid=5926855e0&amp;color=0,0,0&amp;vpa=5&amp;vtp=1&amp;bbb=1"/>
              <p:cNvSpPr/>
              <p:nvPr/>
            </p:nvSpPr>
            <p:spPr>
              <a:xfrm>
                <a:off x="4731829" y="3696340"/>
                <a:ext cx="1248982" cy="30410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6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𝟖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𝟏𝟎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B_6_AN.16_1#cd70241e2.blank?vop=1&amp;pid=5926855e0&amp;color=0,0,0&amp;vpa=5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1829" y="3696340"/>
                <a:ext cx="1248982" cy="304102"/>
              </a:xfrm>
              <a:prstGeom prst="rect">
                <a:avLst/>
              </a:prstGeom>
              <a:blipFill rotWithShape="1">
                <a:blip r:embed="rId2"/>
                <a:stretch>
                  <a:fillRect l="-36" t="-2" r="31" b="-858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QB_6_BD.15_1#cd70241e2?iti=1&amp;vop=1&amp;pid=5926855e0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13248" y="4186878"/>
            <a:ext cx="1362456" cy="1362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B_6_BD.15_2#cd70241e2?iti=1&amp;vop=1&amp;pid=5926855e0&amp;color=0,0,0&amp;vtp=1"/>
          <p:cNvSpPr/>
          <p:nvPr/>
        </p:nvSpPr>
        <p:spPr>
          <a:xfrm>
            <a:off x="5938901" y="5676334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AS.17_1#cd70241e2?vop=1&amp;vop=1&amp;pid=5926855e0&amp;color=0,0,0&amp;vtp=1&amp;bt=1&amp;bbb=1&amp;hb=1"/>
              <p:cNvSpPr/>
              <p:nvPr/>
            </p:nvSpPr>
            <p:spPr>
              <a:xfrm>
                <a:off x="722376" y="972000"/>
                <a:ext cx="10753344" cy="19581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数油膜所占的正方形格数，大于等于半格的算一格，小于半格的舍去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，得到油膜的面积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264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.两滴油酸酒精溶液中含纯油酸的体积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100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.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25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250</m:t>
                        </m:r>
                      </m:den>
                    </m:f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mL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mL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，油酸分子的直径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𝑑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5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cm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264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cm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B_6_AS.17_1#cd70241e2?vop=1&amp;vop=1&amp;pid=5926855e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958150"/>
              </a:xfrm>
              <a:prstGeom prst="rect">
                <a:avLst/>
              </a:prstGeom>
              <a:blipFill rotWithShape="1">
                <a:blip r:embed="rId1"/>
                <a:stretch>
                  <a:fillRect l="-4" t="-23" b="-5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8_1#d5670e7e3?vop=1&amp;pid=5926855e0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（2）为了尽可能准确地估测出油酸分子的大小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，下列哪些措施是可行的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endParaRPr lang="en-US" altLang="zh-CN" sz="2000" dirty="0"/>
          </a:p>
        </p:txBody>
      </p:sp>
      <p:sp>
        <p:nvSpPr>
          <p:cNvPr id="3" name="QC_6_AN.19_1#d5670e7e3.blank?vop=1&amp;pid=5926855e0&amp;color=0,0,0&amp;vpa=6&amp;vtp=1&amp;bbb=1"/>
          <p:cNvSpPr/>
          <p:nvPr/>
        </p:nvSpPr>
        <p:spPr>
          <a:xfrm>
            <a:off x="8767826" y="931165"/>
            <a:ext cx="55880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BD</a:t>
            </a:r>
            <a:endParaRPr lang="en-US" altLang="zh-CN" sz="2000" dirty="0"/>
          </a:p>
        </p:txBody>
      </p:sp>
      <p:sp>
        <p:nvSpPr>
          <p:cNvPr id="4" name="QC_6_BD.18_2#d5670e7e3.choices?vop=1&amp;pid=5926855e0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.油酸浓度适当大一些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.油酸浓度适当小一些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C.油酸扩散后立即绘出轮廓图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.油酸扩散并待其收缩稳定后再绘出轮廓图</a:t>
            </a:r>
            <a:endParaRPr lang="en-US" altLang="zh-CN" sz="2000" dirty="0"/>
          </a:p>
        </p:txBody>
      </p:sp>
      <p:sp>
        <p:nvSpPr>
          <p:cNvPr id="5" name="QC_6_AS.20_1#d5670e7e3?vop=1&amp;vop=1&amp;pid=5926855e0&amp;color=0,0,0&amp;vtp=1&amp;bbb=1&amp;hb=1"/>
          <p:cNvSpPr/>
          <p:nvPr/>
        </p:nvSpPr>
        <p:spPr>
          <a:xfrm>
            <a:off x="722376" y="2377567"/>
            <a:ext cx="10753344" cy="907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为能形成单分子油膜，油酸浓度应适当小些；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绘制油膜轮廓图应在油酸扩散稳定后进行，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B、D正确.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21_1#5b47873aa?vop=1&amp;pid=5926855e0&amp;color=0,0,0&amp;vtp=1&amp;bt=1&amp;bbb=1&amp;hb=1"/>
              <p:cNvSpPr/>
              <p:nvPr/>
            </p:nvSpPr>
            <p:spPr>
              <a:xfrm>
                <a:off x="722376" y="972000"/>
                <a:ext cx="10753344" cy="25453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（3）图乙是用扫描隧道显微镜拍下的一个“量子围栏”的照片：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48个铁原子在铜的表面排列成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圆圈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，构成了“量子围栏”.为了估算铁原子直径，查到以下数据：铁的密度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摩尔质量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mol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，阿伏加德罗常数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A</m:t>
                        </m:r>
                      </m:sub>
                    </m:sSub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mol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.若将铁原子简化为球体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6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模型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，铁原子直径的表达式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𝑑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</m:oMath>
                </a14:m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</a:t>
                </a:r>
                <a:r>
                  <a:rPr lang="en-US" altLang="zh-CN" sz="3350" b="1" i="0" u="sng" kern="0" spc="-99900">
                    <a:solidFill>
                      <a:srgbClr val="FF00FF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，铁原子直径约为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（结果保留一位有效数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字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）.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6_BD.21_1#5b47873aa?vop=1&amp;pid=5926855e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545334"/>
              </a:xfrm>
              <a:prstGeom prst="rect">
                <a:avLst/>
              </a:prstGeom>
              <a:blipFill rotWithShape="1">
                <a:blip r:embed="rId1"/>
                <a:stretch>
                  <a:fillRect l="-4" t="-18" r="-3018" b="-17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6_AN.22_1#5b47873aa.blank?vop=1&amp;pid=5926855e0&amp;color=0,0,0&amp;vpa=7&amp;vtp=1&amp;bbb=1&amp;rh=48.6"/>
              <p:cNvSpPr/>
              <p:nvPr/>
            </p:nvSpPr>
            <p:spPr>
              <a:xfrm>
                <a:off x="4210939" y="2352743"/>
                <a:ext cx="838708" cy="61722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rad>
                      <m:rad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𝟑</m:t>
                        </m:r>
                      </m:deg>
                      <m:e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𝟔</m:t>
                            </m:r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𝑴</m:t>
                            </m:r>
                          </m:num>
                          <m:den>
                            <m:r>
                              <a:rPr lang="en-US" altLang="zh-CN" sz="2000" b="1" i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𝛑</m:t>
                            </m:r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𝝆</m:t>
                            </m:r>
                            <m:sSub>
                              <m:sSubPr>
                                <m:ctrlPr>
                                  <a:rPr lang="en-US" altLang="zh-CN" sz="2000" b="1" i="1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b="1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𝑵</m:t>
                                </m:r>
                              </m:e>
                              <m:sub>
                                <m:r>
                                  <a:rPr lang="en-US" altLang="zh-CN" sz="2000" b="1" i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𝐀</m:t>
                                </m:r>
                              </m:sub>
                            </m:sSub>
                          </m:den>
                        </m:f>
                      </m:e>
                    </m:rad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6_AN.22_1#5b47873aa.blank?vop=1&amp;pid=5926855e0&amp;color=0,0,0&amp;vpa=7&amp;vtp=1&amp;bbb=1&amp;rh=48.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0939" y="2352743"/>
                <a:ext cx="838708" cy="617220"/>
              </a:xfrm>
              <a:prstGeom prst="rect">
                <a:avLst/>
              </a:prstGeom>
              <a:blipFill rotWithShape="1">
                <a:blip r:embed="rId2"/>
                <a:stretch>
                  <a:fillRect l="-30" t="-11" r="15" b="-8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N.24_1#5b47873aa.blank?vop=1&amp;pid=5926855e0&amp;color=0,0,0&amp;vpa=8&amp;vtp=1&amp;bbb=1"/>
              <p:cNvSpPr/>
              <p:nvPr/>
            </p:nvSpPr>
            <p:spPr>
              <a:xfrm>
                <a:off x="7119240" y="2620141"/>
                <a:ext cx="1248982" cy="30410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6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𝟑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𝟏𝟎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B_6_AN.24_1#5b47873aa.blank?vop=1&amp;pid=5926855e0&amp;color=0,0,0&amp;vpa=8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9240" y="2620141"/>
                <a:ext cx="1248982" cy="304102"/>
              </a:xfrm>
              <a:prstGeom prst="rect">
                <a:avLst/>
              </a:prstGeom>
              <a:blipFill rotWithShape="1">
                <a:blip r:embed="rId3"/>
                <a:stretch>
                  <a:fillRect l="-20" t="-43" r="15" b="-85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QB_6_BD.23_1#5b47873aa?iti=2&amp;vop=1&amp;pid=5926855e0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02936" y="3646492"/>
            <a:ext cx="1783080" cy="1042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B_6_BD.23_2#5b47873aa?iti=2&amp;vop=1&amp;pid=5926855e0&amp;color=0,0,0&amp;vtp=1"/>
          <p:cNvSpPr/>
          <p:nvPr/>
        </p:nvSpPr>
        <p:spPr>
          <a:xfrm>
            <a:off x="5938901" y="4815908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AS.25_1#5b47873aa?vop=1&amp;vop=1&amp;pid=5926855e0&amp;color=0,0,0&amp;vtp=1&amp;bt=1&amp;bbb=1"/>
              <p:cNvSpPr/>
              <p:nvPr/>
            </p:nvSpPr>
            <p:spPr>
              <a:xfrm>
                <a:off x="722376" y="969264"/>
                <a:ext cx="10753344" cy="685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4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单个铁原子的体积为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𝑀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𝜌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𝑁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A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π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𝑑</m:t>
                                </m:r>
                              </m:num>
                              <m:den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𝑑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ad>
                      <m:ra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deg>
                      <m:e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6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𝑀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π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𝜌</m:t>
                            </m:r>
                            <m:sSub>
                              <m:sSub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A</m:t>
                                </m:r>
                              </m:sub>
                            </m:sSub>
                          </m:den>
                        </m:f>
                      </m:e>
                    </m:ra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，代入数据得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𝑑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B_6_AS.25_1#5b47873aa?vop=1&amp;vop=1&amp;pid=5926855e0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685800"/>
              </a:xfrm>
              <a:prstGeom prst="rect">
                <a:avLst/>
              </a:prstGeom>
              <a:blipFill rotWithShape="1">
                <a:blip r:embed="rId1"/>
                <a:stretch>
                  <a:fillRect l="-4" t="-37" b="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26_1#c7b7afa93?vop=1&amp;pid=4918954b2&amp;color=0,0,0&amp;vtp=1&amp;bt=1&amp;bbb=1"/>
          <p:cNvSpPr/>
          <p:nvPr/>
        </p:nvSpPr>
        <p:spPr>
          <a:xfrm>
            <a:off x="722376" y="972000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[湖北武汉2025高二下期中]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某同学做“用油膜法估测油酸分子的大小”实验.</a:t>
            </a:r>
            <a:endParaRPr lang="en-US" altLang="zh-CN" sz="2000" dirty="0"/>
          </a:p>
        </p:txBody>
      </p:sp>
      <p:sp>
        <p:nvSpPr>
          <p:cNvPr id="3" name="QC_6_BD.27_1#66a6c6bb2?vop=1&amp;pid=c7b7afa93&amp;color=0,0,0&amp;vtp=1&amp;bbb=1"/>
          <p:cNvSpPr/>
          <p:nvPr/>
        </p:nvSpPr>
        <p:spPr>
          <a:xfrm>
            <a:off x="722376" y="1433137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（1）如图是实验的部分操作步骤，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操作步骤合理的顺序是：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填写字母即可）.</a:t>
            </a:r>
            <a:endParaRPr lang="en-US" altLang="zh-CN" sz="2000" dirty="0"/>
          </a:p>
        </p:txBody>
      </p:sp>
      <p:sp>
        <p:nvSpPr>
          <p:cNvPr id="4" name="QC_6_AN.28_1#66a6c6bb2.blank?vop=1&amp;pid=c7b7afa93&amp;color=0,0,0&amp;vpa=9&amp;vtp=1&amp;bbb=1"/>
          <p:cNvSpPr/>
          <p:nvPr/>
        </p:nvSpPr>
        <p:spPr>
          <a:xfrm>
            <a:off x="7434326" y="1395037"/>
            <a:ext cx="916686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CBDA</a:t>
            </a:r>
            <a:endParaRPr lang="en-US" altLang="zh-CN" sz="2000" dirty="0"/>
          </a:p>
        </p:txBody>
      </p:sp>
      <p:pic>
        <p:nvPicPr>
          <p:cNvPr id="5" name="QC_6_BD.27_2#66a6c6bb2.choice_image?htil=1&amp;vop=1&amp;pid=c7b7afa93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2376" y="1970728"/>
            <a:ext cx="1453896" cy="1362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6_BD.27_3#66a6c6bb2?htil=1&amp;vop=1&amp;pid=c7b7afa93&amp;color=0,0,0&amp;vtp=1&amp;bbb=1"/>
          <p:cNvSpPr/>
          <p:nvPr/>
        </p:nvSpPr>
        <p:spPr>
          <a:xfrm>
            <a:off x="722376" y="3397192"/>
            <a:ext cx="2688336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A.描绘油膜轮廓</a:t>
            </a:r>
            <a:endParaRPr lang="en-US" altLang="zh-CN" sz="2000" dirty="0"/>
          </a:p>
        </p:txBody>
      </p:sp>
      <p:pic>
        <p:nvPicPr>
          <p:cNvPr id="7" name="QC_6_BD.27_4#66a6c6bb2.choice_image?htil=1&amp;vop=1&amp;pid=c7b7afa93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0712" y="1970728"/>
            <a:ext cx="1481328" cy="1362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QC_6_BD.27_5#66a6c6bb2?htil=1&amp;vop=1&amp;pid=c7b7afa93&amp;color=0,0,0&amp;vtp=1&amp;bbb=1"/>
          <p:cNvSpPr/>
          <p:nvPr/>
        </p:nvSpPr>
        <p:spPr>
          <a:xfrm>
            <a:off x="3410712" y="3397192"/>
            <a:ext cx="2688336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B.撒粉</a:t>
            </a:r>
            <a:endParaRPr lang="en-US" altLang="zh-CN" sz="2000" dirty="0"/>
          </a:p>
        </p:txBody>
      </p:sp>
      <p:pic>
        <p:nvPicPr>
          <p:cNvPr id="9" name="QC_6_BD.27_6#66a6c6bb2.choice_image?htil=1&amp;vop=1&amp;pid=c7b7afa93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99048" y="1970728"/>
            <a:ext cx="1353312" cy="1362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0" name="QC_6_BD.27_7#66a6c6bb2?htil=1&amp;vop=1&amp;pid=c7b7afa93&amp;color=0,0,0&amp;vtp=1&amp;bbb=1&amp;hb=1"/>
          <p:cNvSpPr/>
          <p:nvPr/>
        </p:nvSpPr>
        <p:spPr>
          <a:xfrm>
            <a:off x="6099048" y="3397192"/>
            <a:ext cx="2688336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.记录滴油酸酒精溶液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的滴数</a:t>
            </a:r>
            <a:endParaRPr lang="en-US" altLang="zh-CN" sz="2000" dirty="0"/>
          </a:p>
        </p:txBody>
      </p:sp>
      <p:pic>
        <p:nvPicPr>
          <p:cNvPr id="11" name="QC_6_BD.27_8#66a6c6bb2.choice_image?htil=1&amp;vop=1&amp;pid=c7b7afa93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87384" y="1970728"/>
            <a:ext cx="1435608" cy="1362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2" name="QC_6_BD.27_9#66a6c6bb2?htil=1&amp;vop=1&amp;pid=c7b7afa93&amp;color=0,0,0&amp;vtp=1&amp;bbb=1&amp;hb=1"/>
          <p:cNvSpPr/>
          <p:nvPr/>
        </p:nvSpPr>
        <p:spPr>
          <a:xfrm>
            <a:off x="8787384" y="3397192"/>
            <a:ext cx="2688336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.往浅盘中滴油酸酒精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溶液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29_1#66a6c6bb2?vop=1&amp;vop=1&amp;pid=c7b7afa93&amp;color=0,0,0&amp;vtp=1&amp;bt=1&amp;bbb=1&amp;hb=1"/>
              <p:cNvSpPr/>
              <p:nvPr/>
            </p:nvSpPr>
            <p:spPr>
              <a:xfrm>
                <a:off x="722376" y="972000"/>
                <a:ext cx="10753344" cy="1326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由实验原理可知，用油膜法估测油酸分子的大小的实验步骤为：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①为计算一滴油酸酒精溶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液的体积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，应记录滴油酸酒精溶液的滴数;②待水面稳定后将适量的痱子粉均匀地撒在水面上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;③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往浅盘中滴油酸酒精溶液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;④描绘油膜轮廓.故实验步骤为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CBDA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29_1#66a6c6bb2?vop=1&amp;vop=1&amp;pid=c7b7afa9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26134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b="-33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30_1#48ffc787c?vop=1&amp;pid=c7b7afa93&amp;color=0,0,0&amp;vtp=1&amp;bt=1&amp;bbb=1&amp;hb=1"/>
              <p:cNvSpPr/>
              <p:nvPr/>
            </p:nvSpPr>
            <p:spPr>
              <a:xfrm>
                <a:off x="722376" y="972000"/>
                <a:ext cx="10753344" cy="22147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（2）某次实验中将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的纯油酸配制成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000</m:t>
                    </m:r>
                    <m:r>
                      <m:rPr>
                        <m:nor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的油酸酒精溶液，用注射器测得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溶液为80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滴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.如图甲所示，再滴入1滴这样的溶液到准备好的浅盘中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，即滴入浅盘中的油酸体积为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</a:t>
                </a:r>
                <a:endParaRPr lang="en-US" altLang="zh-CN" sz="200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.当油酸薄膜的形状稳定后，将玻璃板轻放在浅盘上，在玻璃板上描出油膜轮廓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，如图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乙所示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，每格边长是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，根据以上信息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，可估算出油酸分子的直径约为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</a:t>
                </a:r>
                <a:endParaRPr lang="en-US" altLang="zh-CN" sz="200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_________________________________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（保留2位有效数字）.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6_BD.30_1#48ffc787c?vop=1&amp;pid=c7b7afa9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14753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1157" b="-20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6_AN.31_1#48ffc787c.blank?vop=1&amp;pid=c7b7afa93&amp;color=0,0,0&amp;vpa=10&amp;vtp=1&amp;bbb=1&amp;hb=1"/>
              <p:cNvSpPr/>
              <p:nvPr/>
            </p:nvSpPr>
            <p:spPr>
              <a:xfrm>
                <a:off x="722377" y="1391100"/>
                <a:ext cx="10749631" cy="85655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585"/>
                  </a:lnSpc>
                </a:pPr>
                <a:r>
                  <a:rPr lang="en-US" altLang="zh-CN" sz="2000" b="1" i="0" kern="0">
                    <a:solidFill>
                      <a:srgbClr val="FFFFFF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                                                                           </a:t>
                </a: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𝟐</m:t>
                    </m:r>
                    <m:r>
                      <a:rPr lang="en-US" altLang="zh-CN" sz="2000" b="1" i="1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1" i="1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𝟓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𝟔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6_AN.31_1#48ffc787c.blank?vop=1&amp;pid=c7b7afa93&amp;color=0,0,0&amp;vpa=1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7" y="1391100"/>
                <a:ext cx="10749631" cy="856552"/>
              </a:xfrm>
              <a:prstGeom prst="rect">
                <a:avLst/>
              </a:prstGeom>
              <a:blipFill rotWithShape="1">
                <a:blip r:embed="rId2"/>
                <a:stretch>
                  <a:fillRect l="-4" t="-53" r="1" b="-625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N.33_1#48ffc787c.blank?vop=1&amp;pid=c7b7afa93&amp;color=0,0,0&amp;vpa=11&amp;vtp=1&amp;bbb=1&amp;hb=1"/>
              <p:cNvSpPr/>
              <p:nvPr/>
            </p:nvSpPr>
            <p:spPr>
              <a:xfrm>
                <a:off x="722377" y="2305500"/>
                <a:ext cx="10749631" cy="7982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65"/>
                  </a:lnSpc>
                </a:pPr>
                <a:r>
                  <a:rPr lang="en-US" altLang="zh-CN" sz="2000" b="1" i="0" kern="0">
                    <a:solidFill>
                      <a:srgbClr val="FFFFFF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                                                                 </a:t>
                </a: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𝟔</m:t>
                    </m:r>
                    <m:r>
                      <a:rPr lang="en-US" altLang="zh-CN" sz="2000" b="1" i="1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1" i="1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𝟗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𝟏𝟎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1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265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𝟔</m:t>
                    </m:r>
                    <m:r>
                      <a:rPr lang="en-US" altLang="zh-CN" sz="2000" b="1" i="1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1" i="1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𝟕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𝟏𝟎</m:t>
                        </m:r>
                      </m:sup>
                    </m:sSup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∼</m:t>
                    </m:r>
                    <m:r>
                      <a:rPr lang="en-US" altLang="zh-CN" sz="2000" b="1" i="1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𝟕</m:t>
                    </m:r>
                    <m:r>
                      <a:rPr lang="en-US" altLang="zh-CN" sz="2000" b="1" i="1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1" i="1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𝟏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𝟏𝟎</m:t>
                        </m:r>
                      </m:sup>
                    </m:s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均可）</a:t>
                </a:r>
                <a:endParaRPr lang="en-US" altLang="zh-CN" sz="100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4" name="QB_6_AN.33_1#48ffc787c.blank?vop=1&amp;pid=c7b7afa93&amp;color=0,0,0&amp;vpa=11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7" y="2305500"/>
                <a:ext cx="10749631" cy="798259"/>
              </a:xfrm>
              <a:prstGeom prst="rect">
                <a:avLst/>
              </a:prstGeom>
              <a:blipFill rotWithShape="1">
                <a:blip r:embed="rId3"/>
                <a:stretch>
                  <a:fillRect l="-4" t="-56" r="1" b="-38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QB_6_BD.32_2#48ffc787c?iti=3&amp;htil=1&amp;vop=1&amp;pid=c7b7afa93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60320" y="3807910"/>
            <a:ext cx="1691640" cy="76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B_6_BD.32_3#48ffc787c?iti=4&amp;htil=1&amp;vop=1&amp;pid=c7b7afa93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65008" y="3323278"/>
            <a:ext cx="1444752" cy="12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B_6_BD.32_4#48ffc787c?iti=3&amp;htil=1&amp;vop=1&amp;pid=c7b7afa93&amp;color=0,0,0&amp;vtp=1"/>
          <p:cNvSpPr/>
          <p:nvPr/>
        </p:nvSpPr>
        <p:spPr>
          <a:xfrm>
            <a:off x="3250565" y="4703006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p:sp>
        <p:nvSpPr>
          <p:cNvPr id="8" name="QB_6_BD.32_5#48ffc787c?iti=4&amp;htil=1&amp;vop=1&amp;pid=c7b7afa93&amp;color=0,0,0&amp;vtp=1"/>
          <p:cNvSpPr/>
          <p:nvPr/>
        </p:nvSpPr>
        <p:spPr>
          <a:xfrm>
            <a:off x="8631809" y="4703006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AS.34_1#48ffc787c?vop=1&amp;vop=1&amp;pid=c7b7afa93&amp;color=0,0,0&amp;vtp=1&amp;bt=1&amp;bbb=1&amp;hb=1"/>
              <p:cNvSpPr/>
              <p:nvPr/>
            </p:nvSpPr>
            <p:spPr>
              <a:xfrm>
                <a:off x="722376" y="972000"/>
                <a:ext cx="10753344" cy="99212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一滴油酸酒精溶液中纯油酸的体积为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000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80</m:t>
                        </m:r>
                      </m:den>
                    </m:f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mL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p>
                    </m:s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，油膜的面积为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145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，油酸分子直径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𝑑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.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36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.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25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sup>
                        </m:sSup>
                      </m:den>
                    </m:f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B_6_AS.34_1#48ffc787c?vop=1&amp;vop=1&amp;pid=c7b7afa9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92124"/>
              </a:xfrm>
              <a:prstGeom prst="rect">
                <a:avLst/>
              </a:prstGeom>
              <a:blipFill rotWithShape="1">
                <a:blip r:embed="rId1"/>
                <a:stretch>
                  <a:fillRect l="-4" t="-45" b="-10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5_1#6396933b5?vop=1&amp;pid=c7b7afa93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3）在“用油膜法估测油酸分子直径”的实验中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，下列操作会导致测得的分子直径偏大的是</a:t>
            </a:r>
            <a:r>
              <a:rPr lang="en-US" altLang="zh-CN" sz="2000" i="0" spc="-5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endParaRPr lang="en-US" altLang="zh-CN" sz="2000" spc="-50" dirty="0"/>
          </a:p>
        </p:txBody>
      </p:sp>
      <p:sp>
        <p:nvSpPr>
          <p:cNvPr id="3" name="QC_6_AN.36_1#6396933b5.blank?vop=1&amp;pid=c7b7afa93&amp;color=0,0,0&amp;vpa=12&amp;vtp=1&amp;bbb=1"/>
          <p:cNvSpPr/>
          <p:nvPr/>
        </p:nvSpPr>
        <p:spPr>
          <a:xfrm>
            <a:off x="10774426" y="931165"/>
            <a:ext cx="57626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AD</a:t>
            </a:r>
            <a:endParaRPr lang="en-US" altLang="zh-CN" sz="2000" dirty="0"/>
          </a:p>
        </p:txBody>
      </p:sp>
      <p:sp>
        <p:nvSpPr>
          <p:cNvPr id="4" name="QC_6_BD.35_2#6396933b5.choices?vop=1&amp;pid=c7b7afa93&amp;color=0,0,0&amp;vtp=1&amp;bbb=1"/>
          <p:cNvSpPr/>
          <p:nvPr/>
        </p:nvSpPr>
        <p:spPr>
          <a:xfrm>
            <a:off x="722376" y="1436497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A.痱子粉撒得太厚，未完全覆盖水面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.计算油膜面积时，将不足半格的方格全部舍去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.油酸酒精溶液配制后久置，部分酒精挥发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.未等油膜充分展开就开始描绘轮廓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1f09a7b83.fixed?pid=9ede69c01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</a:t>
            </a:r>
            <a:endParaRPr lang="en-US" altLang="zh-CN" sz="7200" dirty="0"/>
          </a:p>
        </p:txBody>
      </p:sp>
      <p:sp>
        <p:nvSpPr>
          <p:cNvPr id="3" name="C_3#1f09a7b83.fixed?pid=9ede69c01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第2节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实验：用油膜法估测油酸分子的大小</a:t>
            </a:r>
            <a:endParaRPr lang="en-US" altLang="zh-CN" sz="4400" dirty="0"/>
          </a:p>
        </p:txBody>
      </p:sp>
      <p:pic>
        <p:nvPicPr>
          <p:cNvPr id="4" name="C_3#1f09a7b83.fixed?pid=9ede69c01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1f09a7b83.fixed?pid=9ede69c01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37_1#6396933b5?vop=1&amp;vop=1&amp;pid=c7b7afa93&amp;color=0,0,0&amp;vtp=1&amp;bt=1&amp;bbb=1&amp;hb=1"/>
              <p:cNvSpPr/>
              <p:nvPr/>
            </p:nvSpPr>
            <p:spPr>
              <a:xfrm>
                <a:off x="722376" y="972000"/>
                <a:ext cx="10753344" cy="182587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痱子粉过厚阻碍油膜展开，导致面积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偏小，由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𝑑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可知，测得的分子直径偏大，故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A正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.数格数的正确做法是不足半格的舍去，所以B选项是正确的操作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，不会导致测得的分子直径偏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，故B错误.酒精挥发使溶液浓度升高，计算时仍按原来的浓度，纯油酸的体积测量值偏小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，直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径测量值偏小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，故C错误.未等油膜充分展开，则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偏小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偏大，故D正确.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37_1#6396933b5?vop=1&amp;vop=1&amp;pid=c7b7afa9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25879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89" b="-29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EX.38_1#c7b7afa93?vop=1&amp;vop=1&amp;pid=4918954b2&amp;color=0,0,0&amp;vtp=1&amp;bt=1&amp;bbb=1&amp;hb=1"/>
          <p:cNvSpPr/>
          <p:nvPr/>
        </p:nvSpPr>
        <p:spPr>
          <a:xfrm>
            <a:off x="722376" y="969264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教材变式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本题目由教材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P9第3题演变而来，教材考查了估算油酸分子的大小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，本题延伸考查了导致测得的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分子直径偏大的操作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39_1#1be2022b3?vop=1&amp;pid=4918954b2&amp;color=0,0,0&amp;vtp=1&amp;bt=1&amp;bbb=1&amp;hb=1"/>
          <p:cNvSpPr/>
          <p:nvPr/>
        </p:nvSpPr>
        <p:spPr>
          <a:xfrm>
            <a:off x="722376" y="972000"/>
            <a:ext cx="10753344" cy="13134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[江西南昌大学附属中学2025高二下期末</a:t>
            </a:r>
            <a:r>
              <a:rPr lang="en-US" altLang="zh-CN" sz="2000" b="0" i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]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为了让学生理解微观分子尺寸的测量方法及其在纳米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技术中的应用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，老师设计测量磷脂分子大小（探究生物膜结构）的实验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，让学生通过油膜法测量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磷脂分子的长度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，结合生物膜（如细胞膜磷脂双分子层）的实际模型.</a:t>
            </a:r>
            <a:endParaRPr lang="en-US" altLang="zh-CN" sz="2000" dirty="0"/>
          </a:p>
        </p:txBody>
      </p:sp>
      <p:pic>
        <p:nvPicPr>
          <p:cNvPr id="3" name="QO_5_BD.39_3#1be2022b3?htil=1&amp;vop=1&amp;pid=4918954b2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3816" y="3131635"/>
            <a:ext cx="1664208" cy="329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O_5_BD.39_4#1be2022b3?htil=1&amp;vop=1&amp;pid=4918954b2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02152" y="2418403"/>
            <a:ext cx="1051560" cy="1042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O_5_BD.39_5#1be2022b3?htil=1&amp;vop=1&amp;pid=4918954b2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90488" y="2555563"/>
            <a:ext cx="1106424" cy="905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O_5_BD.39_6#1be2022b3?htil=1&amp;vop=1&amp;pid=4918954b2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78824" y="2418403"/>
            <a:ext cx="365760" cy="1042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QO_5_BD.39_7#1be2022b3?vop=1&amp;pid=4918954b2&amp;color=0,0,0&amp;vtp=1&amp;bbb=1&amp;hb=1"/>
              <p:cNvSpPr/>
              <p:nvPr/>
            </p:nvSpPr>
            <p:spPr>
              <a:xfrm>
                <a:off x="722376" y="3599503"/>
                <a:ext cx="10753344" cy="1326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实验器材有：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透明培养皿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；微量移液管（最小分度值为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）；磷脂乙醇溶液；痱子粉（或石膏粉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，用于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显示油膜边界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）；坐标纸（最小方格边长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7" name="QO_5_BD.39_7#1be2022b3?vop=1&amp;pid=4918954b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599503"/>
                <a:ext cx="10753344" cy="1326134"/>
              </a:xfrm>
              <a:prstGeom prst="rect">
                <a:avLst/>
              </a:prstGeom>
              <a:blipFill rotWithShape="1">
                <a:blip r:embed="rId5"/>
                <a:stretch>
                  <a:fillRect l="-4" t="-24" b="-34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39_8#1be2022b3?vop=1&amp;pid=4918954b2&amp;color=0,0,0&amp;vtp=1&amp;bt=1&amp;bbb=1&amp;hb=1"/>
              <p:cNvSpPr/>
              <p:nvPr/>
            </p:nvSpPr>
            <p:spPr>
              <a:xfrm>
                <a:off x="722376" y="969264"/>
                <a:ext cx="10753344" cy="2710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实验步骤如下：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1）溶液配制：用微量移液管取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纯磷脂，溶于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99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无水乙醇，配制成稀释1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000倍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的溶液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（总体积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）.乙醇的作用是帮助磷脂在水面快速扩散，挥发后仅留磷脂分子.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2）油膜制备：向培养皿中倒入蒸馏水，水面高度约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，均匀撒上一层薄痱子粉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（避免粉粒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过厚导致油膜无法展开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）.用微量移液管取15滴稀释后的磷脂乙醇溶液的体积为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050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滴在水面中央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，等待乙醇完全挥发（约1分钟），形成稳定油膜.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39_8#1be2022b3?vop=1&amp;pid=4918954b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2710434"/>
              </a:xfrm>
              <a:prstGeom prst="rect">
                <a:avLst/>
              </a:prstGeom>
              <a:blipFill rotWithShape="1">
                <a:blip r:embed="rId1"/>
                <a:stretch>
                  <a:fillRect l="-4" t="-9" r="-461" b="-166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40_1#7c84975e9?vop=1&amp;pid=1be2022b3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（3）面积测量：将培养皿置于坐标纸上方，用透明胶片覆盖油膜，描绘油膜边界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.对于不满一格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的部分按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“大于等于半格记1格，小于半格舍去”原则统计总格数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800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格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，则油膜总面积是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</m:oMath>
                </a14:m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6_BD.40_1#7c84975e9?vop=1&amp;pid=1be2022b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6_AN.41_1#7c84975e9.blank?vop=1&amp;pid=1be2022b3&amp;color=0,0,0&amp;vpa=13&amp;vtp=1&amp;bbb=1"/>
              <p:cNvSpPr/>
              <p:nvPr/>
            </p:nvSpPr>
            <p:spPr>
              <a:xfrm>
                <a:off x="1134427" y="1907227"/>
                <a:ext cx="1137857" cy="30410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6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𝟖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𝟒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6_AN.41_1#7c84975e9.blank?vop=1&amp;pid=1be2022b3&amp;color=0,0,0&amp;vpa=1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4427" y="1907227"/>
                <a:ext cx="1137857" cy="304102"/>
              </a:xfrm>
              <a:prstGeom prst="rect">
                <a:avLst/>
              </a:prstGeom>
              <a:blipFill rotWithShape="1">
                <a:blip r:embed="rId2"/>
                <a:stretch>
                  <a:fillRect l="-28" t="-106" r="22" b="-84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42_1#7c84975e9?vop=1&amp;vop=1&amp;pid=1be2022b3&amp;color=0,0,0&amp;vtp=1&amp;bbb=1"/>
              <p:cNvSpPr/>
              <p:nvPr/>
            </p:nvSpPr>
            <p:spPr>
              <a:xfrm>
                <a:off x="722376" y="2281877"/>
                <a:ext cx="10753344" cy="43478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已知坐标纸最小方格边长为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，总格数800格，则油膜总面积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6_AS.42_1#7c84975e9?vop=1&amp;vop=1&amp;pid=1be2022b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81877"/>
                <a:ext cx="10753344" cy="434785"/>
              </a:xfrm>
              <a:prstGeom prst="rect">
                <a:avLst/>
              </a:prstGeom>
              <a:blipFill rotWithShape="1">
                <a:blip r:embed="rId3"/>
                <a:stretch>
                  <a:fillRect l="-4" t="-74" b="-138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BD.43_1#85998efe7?vop=1&amp;pid=1be2022b3&amp;color=0,0,0&amp;vtp=1&amp;bbb=1&amp;hb=1"/>
              <p:cNvSpPr/>
              <p:nvPr/>
            </p:nvSpPr>
            <p:spPr>
              <a:xfrm>
                <a:off x="722376" y="2767271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（4）数据计算：每滴溶液中磷脂体积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</m:oMath>
                </a14:m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（保留2位有效数字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），代入数据可得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𝑑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≈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（结果保留1位小数）.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B_6_BD.43_1#85998efe7?vop=1&amp;pid=1be2022b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67271"/>
                <a:ext cx="10753344" cy="843153"/>
              </a:xfrm>
              <a:prstGeom prst="rect">
                <a:avLst/>
              </a:prstGeom>
              <a:blipFill rotWithShape="1">
                <a:blip r:embed="rId4"/>
                <a:stretch>
                  <a:fillRect l="-4" t="-68" r="-537" b="-53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6_AN.44_1#85998efe7.blank?vop=1&amp;pid=1be2022b3&amp;color=0,0,0&amp;vpa=14&amp;vtp=1&amp;bbb=1"/>
              <p:cNvSpPr/>
              <p:nvPr/>
            </p:nvSpPr>
            <p:spPr>
              <a:xfrm>
                <a:off x="5374576" y="2812800"/>
                <a:ext cx="1384999" cy="30410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6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𝟑</m:t>
                    </m:r>
                    <m:r>
                      <a:rPr lang="en-US" altLang="zh-CN" sz="2000" b="1" i="1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1" i="1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𝟑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𝟔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6" name="QB_6_AN.44_1#85998efe7.blank?vop=1&amp;pid=1be2022b3&amp;color=0,0,0&amp;vpa=14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4576" y="2812800"/>
                <a:ext cx="1384999" cy="304102"/>
              </a:xfrm>
              <a:prstGeom prst="rect">
                <a:avLst/>
              </a:prstGeom>
              <a:blipFill rotWithShape="1">
                <a:blip r:embed="rId5"/>
                <a:stretch>
                  <a:fillRect l="-41" t="-127" b="-845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B_6_AN.45_1#85998efe7.blank?vop=1&amp;pid=1be2022b3&amp;color=0,0,0&amp;vpa=15&amp;vtp=1&amp;bbb=1"/>
          <p:cNvSpPr/>
          <p:nvPr/>
        </p:nvSpPr>
        <p:spPr>
          <a:xfrm>
            <a:off x="1272477" y="3167321"/>
            <a:ext cx="5715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4.1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B_6_AS.46_1#85998efe7?vop=1&amp;vop=1&amp;pid=1be2022b3&amp;color=0,0,0&amp;vtp=1&amp;bbb=1&amp;hb=1"/>
              <p:cNvSpPr/>
              <p:nvPr/>
            </p:nvSpPr>
            <p:spPr>
              <a:xfrm>
                <a:off x="722376" y="3616012"/>
                <a:ext cx="10753344" cy="151168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15滴稀释后的磷脂乙醇溶液的体积为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050</m:t>
                    </m:r>
                    <m:r>
                      <m:rPr>
                        <m:nor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，而磷脂乙醇溶液稀释1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000倍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，所以每滴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磷脂乙醇溶液中含磷脂的体积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.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050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mL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15</m:t>
                        </m:r>
                      </m:den>
                    </m:f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000</m:t>
                        </m:r>
                      </m:den>
                    </m:f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mL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，可将油膜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视为单分子层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𝑑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den>
                    </m:f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≈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8" name="QB_6_AS.46_1#85998efe7?vop=1&amp;vop=1&amp;pid=1be2022b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616012"/>
                <a:ext cx="10753344" cy="1511681"/>
              </a:xfrm>
              <a:prstGeom prst="rect">
                <a:avLst/>
              </a:prstGeom>
              <a:blipFill rotWithShape="1">
                <a:blip r:embed="rId6"/>
                <a:stretch>
                  <a:fillRect l="-4" t="-21" b="-16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  <p:bldP spid="8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7_1#4802d8e8e?vop=1&amp;pid=1be2022b3&amp;color=0,0,0&amp;vtp=1&amp;bt=1&amp;bbb=1&amp;hb=1"/>
          <p:cNvSpPr/>
          <p:nvPr/>
        </p:nvSpPr>
        <p:spPr>
          <a:xfrm>
            <a:off x="722376" y="969265"/>
            <a:ext cx="10753344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（5）实际测量中，若油膜未完全展开（存在重叠区域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），则计算出的分子长度会偏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endParaRPr lang="en-US" altLang="zh-CN" sz="20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填“大”或“小”）.</a:t>
            </a:r>
            <a:endParaRPr lang="en-US" altLang="zh-CN" sz="2000" dirty="0"/>
          </a:p>
        </p:txBody>
      </p:sp>
      <p:sp>
        <p:nvSpPr>
          <p:cNvPr id="3" name="QB_6_AN.48_1#4802d8e8e.blank?vop=1&amp;pid=1be2022b3&amp;color=0,0,0&amp;vpa=16&amp;vtp=1"/>
          <p:cNvSpPr/>
          <p:nvPr/>
        </p:nvSpPr>
        <p:spPr>
          <a:xfrm>
            <a:off x="10025126" y="931165"/>
            <a:ext cx="4381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大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49_1#4802d8e8e?vop=1&amp;vop=1&amp;pid=1be2022b3&amp;color=0,0,0&amp;vtp=1&amp;bbb=1&amp;hb=1"/>
              <p:cNvSpPr/>
              <p:nvPr/>
            </p:nvSpPr>
            <p:spPr>
              <a:xfrm>
                <a:off x="722376" y="1831975"/>
                <a:ext cx="10753344" cy="8816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若油膜未完全展开（存在重叠区域），测量的油膜面积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偏小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不变，根据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𝑑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计算出的分子长度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会偏大.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B_6_AS.49_1#4802d8e8e?vop=1&amp;vop=1&amp;pid=1be2022b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31975"/>
                <a:ext cx="10753344" cy="881634"/>
              </a:xfrm>
              <a:prstGeom prst="rect">
                <a:avLst/>
              </a:prstGeom>
              <a:blipFill rotWithShape="1">
                <a:blip r:embed="rId1"/>
                <a:stretch>
                  <a:fillRect l="-4" b="-51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_1#bee4e305a?vop=1&amp;pid=6cce3d789&amp;color=0,0,0&amp;vtp=1&amp;bt=1&amp;bbb=1"/>
          <p:cNvSpPr/>
          <p:nvPr/>
        </p:nvSpPr>
        <p:spPr>
          <a:xfrm>
            <a:off x="722376" y="972000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[河南部分学校2025高二下联考]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在“用油膜法估测分子的大小”实验中：</a:t>
            </a:r>
            <a:endParaRPr lang="en-US" altLang="zh-CN" sz="2000" dirty="0"/>
          </a:p>
        </p:txBody>
      </p:sp>
      <p:sp>
        <p:nvSpPr>
          <p:cNvPr id="3" name="QC_6_BD.2_1#e08f61945?vop=1&amp;pid=bee4e305a&amp;color=0,0,0&amp;vtp=1&amp;bbb=1"/>
          <p:cNvSpPr/>
          <p:nvPr/>
        </p:nvSpPr>
        <p:spPr>
          <a:xfrm>
            <a:off x="722376" y="1433137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）该实验中的理想化假设是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endParaRPr lang="en-US" altLang="zh-CN" sz="2000" dirty="0"/>
          </a:p>
        </p:txBody>
      </p:sp>
      <p:sp>
        <p:nvSpPr>
          <p:cNvPr id="4" name="QC_6_AN.3_1#e08f61945.blank?vop=1&amp;pid=bee4e305a&amp;color=0,0,0&amp;vpa=1&amp;vtp=1&amp;bbb=1"/>
          <p:cNvSpPr/>
          <p:nvPr/>
        </p:nvSpPr>
        <p:spPr>
          <a:xfrm>
            <a:off x="4157726" y="1395037"/>
            <a:ext cx="74930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ABD</a:t>
            </a:r>
            <a:endParaRPr lang="en-US" altLang="zh-CN" sz="2000" dirty="0"/>
          </a:p>
        </p:txBody>
      </p:sp>
      <p:sp>
        <p:nvSpPr>
          <p:cNvPr id="5" name="QC_6_BD.2_2#e08f61945.choices?vop=1&amp;pid=bee4e305a&amp;color=0,0,0&amp;vtp=1&amp;bbb=1"/>
          <p:cNvSpPr/>
          <p:nvPr/>
        </p:nvSpPr>
        <p:spPr>
          <a:xfrm>
            <a:off x="722376" y="1895925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.将油膜看成单分子层油膜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.不考虑各油酸分子间的间隙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C.不考虑各油酸分子间的相互作用力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.将油酸分子看成球形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_1#e08f61945?vop=1&amp;vop=1&amp;pid=bee4e305a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计算分子直径是根据油酸的体积与油膜的面积之比，所以需将油膜看成单分子层油膜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，故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正确；不考虑各油酸分子间的间隙，认为分子紧密排列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，这样油膜的面积才可以近似看作所有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分子紧密排列组成的面积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，便于计算分子大小，故B正确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；各油酸分子间的相互作用力对分子大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小的估算并无直接影响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，不是该实验的理想化假设，故C错误；将油酸分子看成球形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，才能根据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油滴体积和油膜面积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，利用相应的公式计算分子的直径，故D正确.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5_1#e3cba0455?vop=1&amp;pid=bee4e305a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（2）实验中使用到油酸酒精溶液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，其中酒精的作用是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endParaRPr lang="en-US" altLang="zh-CN" sz="2000" dirty="0"/>
          </a:p>
        </p:txBody>
      </p:sp>
      <p:sp>
        <p:nvSpPr>
          <p:cNvPr id="3" name="QC_6_AN.6_1#e3cba0455.blank?vop=1&amp;pid=bee4e305a&amp;color=0,0,0&amp;vpa=2&amp;vtp=1"/>
          <p:cNvSpPr/>
          <p:nvPr/>
        </p:nvSpPr>
        <p:spPr>
          <a:xfrm>
            <a:off x="6697726" y="931165"/>
            <a:ext cx="35718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6_BD.5_2#e3cba0455.choices?vop=1&amp;pid=bee4e305a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.可使油酸和痱子粉之间形成清晰的边界轮廓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.对油酸溶液起到稀释作用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C.有助于测量一滴油酸的体积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.有助于油酸的颜色更透明便于识别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7_1#e3cba0455?vop=1&amp;vop=1&amp;pid=bee4e305a&amp;color=0,0,0&amp;mp=1&amp;vtp=1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实验中使用到油酸酒精溶液，其中酒精溶液的作用是对油酸起到稀释作用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，酒精稀释油酸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是为了进一步减小油酸的面密度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，使油酸分子尽可能少的在竖直方向上重叠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，更能保证其形成单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层分子油膜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，故A、C、D错误，B正确.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6_BD.8_1#f468c2bf0?htil=1&amp;vop=1&amp;pid=bee4e305a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24567" y="1054295"/>
            <a:ext cx="2670048" cy="220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6_BD.8_2#f468c2bf0?htil=1&amp;vop=1&amp;pid=bee4e305a&amp;color=0,0,0&amp;vtp=1&amp;bt=1&amp;bbb=1&amp;hb=1"/>
              <p:cNvSpPr/>
              <p:nvPr/>
            </p:nvSpPr>
            <p:spPr>
              <a:xfrm>
                <a:off x="722376" y="972000"/>
                <a:ext cx="7946136" cy="1757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（3）现将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的纯油酸配制成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的油酸酒精溶液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，用注射器测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溶液为80滴，再滴入1滴这样的溶液到准备好的浅盘中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，描出的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油膜轮廓如图所示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，每格边长为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，由此估算出油酸分子的直径为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C_6_BD.8_2#f468c2bf0?htil=1&amp;vop=1&amp;pid=bee4e305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7946136" cy="1757553"/>
              </a:xfrm>
              <a:prstGeom prst="rect">
                <a:avLst/>
              </a:prstGeom>
              <a:blipFill rotWithShape="1">
                <a:blip r:embed="rId2"/>
                <a:stretch>
                  <a:fillRect l="-5" t="-26" r="-406" b="-25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9_1#f468c2bf0.blank?vop=1&amp;pid=bee4e305a&amp;color=0,0,0&amp;vpa=3&amp;vtp=1"/>
          <p:cNvSpPr/>
          <p:nvPr/>
        </p:nvSpPr>
        <p:spPr>
          <a:xfrm>
            <a:off x="719201" y="22864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8_3#f468c2bf0.choices?htil=1&amp;vop=1&amp;pid=bee4e305a&amp;color=0,0,0&amp;vtp=1&amp;bbb=1"/>
              <p:cNvSpPr/>
              <p:nvPr/>
            </p:nvSpPr>
            <p:spPr>
              <a:xfrm>
                <a:off x="722376" y="2785686"/>
                <a:ext cx="7946136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2002155" algn="l"/>
                    <a:tab pos="3966210" algn="l"/>
                    <a:tab pos="605790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6_BD.8_3#f468c2bf0.choices?htil=1&amp;vop=1&amp;pid=bee4e305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85686"/>
                <a:ext cx="7946136" cy="400050"/>
              </a:xfrm>
              <a:prstGeom prst="rect">
                <a:avLst/>
              </a:prstGeom>
              <a:blipFill rotWithShape="1">
                <a:blip r:embed="rId3"/>
                <a:stretch>
                  <a:fillRect l="-5" t="-144" r="2" b="-141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10_1#f468c2bf0?vop=1&amp;vop=1&amp;pid=bee4e305a&amp;color=0,0,0&amp;vtp=1&amp;bt=1&amp;bbb=1&amp;hb=1"/>
              <p:cNvSpPr/>
              <p:nvPr/>
            </p:nvSpPr>
            <p:spPr>
              <a:xfrm>
                <a:off x="722376" y="972000"/>
                <a:ext cx="10753344" cy="1364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1滴油酸酒精溶液中含有的纯油酸体积为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000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80</m:t>
                        </m:r>
                      </m:den>
                    </m:f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mL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，油膜轮廓的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面积为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140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，故油酸分子直径为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𝑑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10_1#f468c2bf0?vop=1&amp;vop=1&amp;pid=bee4e305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64234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r="-1600" b="-33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EX.11_1#bee4e305a?vop=1&amp;vop=1&amp;pid=6cce3d789&amp;color=0,0,0&amp;vtp=1&amp;bt=1&amp;bbb=1&amp;hb=1"/>
          <p:cNvSpPr/>
          <p:nvPr/>
        </p:nvSpPr>
        <p:spPr>
          <a:xfrm>
            <a:off x="722376" y="969264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关键点拨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掌握估算油膜面积的方法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：所围的方格中，面积大于等于半格按一格算，小于半格的舍去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.在用油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膜法估测分子大小的实验中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，将一定体积的油酸酒精溶液滴在水面上形成单分子油膜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，估算出油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膜面积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，从而求出分子直径.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4252</Words>
  <Application>WPS 演示</Application>
  <PresentationFormat>宽屏</PresentationFormat>
  <Paragraphs>192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49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宋体</vt:lpstr>
      <vt:lpstr>仿宋</vt:lpstr>
      <vt:lpstr>仿宋</vt:lpstr>
      <vt:lpstr>Cambria Math</vt:lpstr>
      <vt:lpstr>Cambria Math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少年如他</cp:lastModifiedBy>
  <cp:revision>4</cp:revision>
  <dcterms:created xsi:type="dcterms:W3CDTF">2025-10-15T03:46:00Z</dcterms:created>
  <dcterms:modified xsi:type="dcterms:W3CDTF">2025-10-21T09:40:35Z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20AB9533108644B9990AC70045A0EC5C_12</vt:lpwstr>
  </property>
  <property fmtid="{D5CDD505-2E9C-101B-9397-08002B2CF9AE}" pid="3" name="KSOProductBuildVer">
    <vt:lpwstr>2052-12.1.0.23125</vt:lpwstr>
  </property>
</Properties>
</file>